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7" r:id="rId5"/>
    <p:sldId id="257" r:id="rId6"/>
    <p:sldId id="272" r:id="rId7"/>
    <p:sldId id="273" r:id="rId8"/>
    <p:sldId id="330" r:id="rId9"/>
    <p:sldId id="332" r:id="rId10"/>
    <p:sldId id="333" r:id="rId11"/>
    <p:sldId id="334" r:id="rId12"/>
    <p:sldId id="315" r:id="rId13"/>
    <p:sldId id="335" r:id="rId14"/>
    <p:sldId id="336" r:id="rId15"/>
    <p:sldId id="337" r:id="rId16"/>
    <p:sldId id="338" r:id="rId17"/>
    <p:sldId id="339" r:id="rId18"/>
    <p:sldId id="340" r:id="rId19"/>
    <p:sldId id="341" r:id="rId20"/>
    <p:sldId id="342" r:id="rId21"/>
    <p:sldId id="268"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F076D-979C-46B9-A650-0445860E384F}" v="31" dt="2020-02-11T12:58:31.905"/>
    <p1510:client id="{6B399436-C5D6-4F79-2F41-D5285EBACCDE}" v="4" dt="2020-01-29T14:18:21.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81" d="100"/>
          <a:sy n="81" d="100"/>
        </p:scale>
        <p:origin x="71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mgaarden, Richard" userId="S::rw.boomgaarden@alfa-college.nl::1e44fa45-4727-4615-88db-9fe56876fe5a" providerId="AD" clId="Web-{09FF076D-979C-46B9-A650-0445860E384F}"/>
    <pc:docChg chg="modSld">
      <pc:chgData name="Boomgaarden, Richard" userId="S::rw.boomgaarden@alfa-college.nl::1e44fa45-4727-4615-88db-9fe56876fe5a" providerId="AD" clId="Web-{09FF076D-979C-46B9-A650-0445860E384F}" dt="2020-02-11T12:58:31.905" v="28" actId="20577"/>
      <pc:docMkLst>
        <pc:docMk/>
      </pc:docMkLst>
      <pc:sldChg chg="modSp">
        <pc:chgData name="Boomgaarden, Richard" userId="S::rw.boomgaarden@alfa-college.nl::1e44fa45-4727-4615-88db-9fe56876fe5a" providerId="AD" clId="Web-{09FF076D-979C-46B9-A650-0445860E384F}" dt="2020-02-11T12:46:16.341" v="4" actId="20577"/>
        <pc:sldMkLst>
          <pc:docMk/>
          <pc:sldMk cId="2005890573" sldId="273"/>
        </pc:sldMkLst>
        <pc:spChg chg="mod">
          <ac:chgData name="Boomgaarden, Richard" userId="S::rw.boomgaarden@alfa-college.nl::1e44fa45-4727-4615-88db-9fe56876fe5a" providerId="AD" clId="Web-{09FF076D-979C-46B9-A650-0445860E384F}" dt="2020-02-11T12:46:16.341" v="4" actId="20577"/>
          <ac:spMkLst>
            <pc:docMk/>
            <pc:sldMk cId="2005890573" sldId="273"/>
            <ac:spMk id="3" creationId="{382EE5F6-202C-4B03-AEF2-6C593C814239}"/>
          </ac:spMkLst>
        </pc:spChg>
      </pc:sldChg>
      <pc:sldChg chg="modSp">
        <pc:chgData name="Boomgaarden, Richard" userId="S::rw.boomgaarden@alfa-college.nl::1e44fa45-4727-4615-88db-9fe56876fe5a" providerId="AD" clId="Web-{09FF076D-979C-46B9-A650-0445860E384F}" dt="2020-02-11T12:56:10.421" v="23" actId="20577"/>
        <pc:sldMkLst>
          <pc:docMk/>
          <pc:sldMk cId="1062499172" sldId="330"/>
        </pc:sldMkLst>
        <pc:spChg chg="mod">
          <ac:chgData name="Boomgaarden, Richard" userId="S::rw.boomgaarden@alfa-college.nl::1e44fa45-4727-4615-88db-9fe56876fe5a" providerId="AD" clId="Web-{09FF076D-979C-46B9-A650-0445860E384F}" dt="2020-02-11T12:56:10.421" v="23" actId="20577"/>
          <ac:spMkLst>
            <pc:docMk/>
            <pc:sldMk cId="1062499172" sldId="330"/>
            <ac:spMk id="2" creationId="{6807189E-D92A-4983-B5F1-68BE52C20C4C}"/>
          </ac:spMkLst>
        </pc:spChg>
      </pc:sldChg>
      <pc:sldChg chg="modSp">
        <pc:chgData name="Boomgaarden, Richard" userId="S::rw.boomgaarden@alfa-college.nl::1e44fa45-4727-4615-88db-9fe56876fe5a" providerId="AD" clId="Web-{09FF076D-979C-46B9-A650-0445860E384F}" dt="2020-02-11T12:57:31.811" v="26" actId="20577"/>
        <pc:sldMkLst>
          <pc:docMk/>
          <pc:sldMk cId="4009075652" sldId="339"/>
        </pc:sldMkLst>
        <pc:spChg chg="mod">
          <ac:chgData name="Boomgaarden, Richard" userId="S::rw.boomgaarden@alfa-college.nl::1e44fa45-4727-4615-88db-9fe56876fe5a" providerId="AD" clId="Web-{09FF076D-979C-46B9-A650-0445860E384F}" dt="2020-02-11T12:57:31.811" v="26" actId="20577"/>
          <ac:spMkLst>
            <pc:docMk/>
            <pc:sldMk cId="4009075652" sldId="339"/>
            <ac:spMk id="3" creationId="{80A1A0BA-C971-4ED5-A82F-09998B4E999D}"/>
          </ac:spMkLst>
        </pc:spChg>
      </pc:sldChg>
    </pc:docChg>
  </pc:docChgLst>
  <pc:docChgLst>
    <pc:chgData name="Ketelaar-Baumann, Birgit" userId="S::bci.ketelaar-baumann@alfa-college.nl::5fbf835c-ae6c-46e9-9c7b-9a1b368c03da" providerId="AD" clId="Web-{6B399436-C5D6-4F79-2F41-D5285EBACCDE}"/>
    <pc:docChg chg="modSld">
      <pc:chgData name="Ketelaar-Baumann, Birgit" userId="S::bci.ketelaar-baumann@alfa-college.nl::5fbf835c-ae6c-46e9-9c7b-9a1b368c03da" providerId="AD" clId="Web-{6B399436-C5D6-4F79-2F41-D5285EBACCDE}" dt="2020-01-29T14:18:21.242" v="3" actId="20577"/>
      <pc:docMkLst>
        <pc:docMk/>
      </pc:docMkLst>
      <pc:sldChg chg="modSp">
        <pc:chgData name="Ketelaar-Baumann, Birgit" userId="S::bci.ketelaar-baumann@alfa-college.nl::5fbf835c-ae6c-46e9-9c7b-9a1b368c03da" providerId="AD" clId="Web-{6B399436-C5D6-4F79-2F41-D5285EBACCDE}" dt="2020-01-29T14:18:21.242" v="2" actId="20577"/>
        <pc:sldMkLst>
          <pc:docMk/>
          <pc:sldMk cId="1181563218" sldId="268"/>
        </pc:sldMkLst>
        <pc:spChg chg="mod">
          <ac:chgData name="Ketelaar-Baumann, Birgit" userId="S::bci.ketelaar-baumann@alfa-college.nl::5fbf835c-ae6c-46e9-9c7b-9a1b368c03da" providerId="AD" clId="Web-{6B399436-C5D6-4F79-2F41-D5285EBACCDE}" dt="2020-01-29T14:18:21.242" v="2" actId="20577"/>
          <ac:spMkLst>
            <pc:docMk/>
            <pc:sldMk cId="1181563218" sldId="268"/>
            <ac:spMk id="2" creationId="{3B7674DF-61E6-4CFE-BDB6-0D814E76EE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11-2-2020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11.02.2020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49ht__7hs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573D1-CF12-4351-B859-26E8FC96EE30}"/>
              </a:ext>
            </a:extLst>
          </p:cNvPr>
          <p:cNvSpPr>
            <a:spLocks noGrp="1"/>
          </p:cNvSpPr>
          <p:nvPr>
            <p:ph type="title"/>
          </p:nvPr>
        </p:nvSpPr>
        <p:spPr/>
        <p:txBody>
          <a:bodyPr/>
          <a:lstStyle/>
          <a:p>
            <a:r>
              <a:rPr lang="nl-NL" dirty="0"/>
              <a:t>4.1 Basisverlichting</a:t>
            </a:r>
          </a:p>
        </p:txBody>
      </p:sp>
      <p:sp>
        <p:nvSpPr>
          <p:cNvPr id="3" name="Tijdelijke aanduiding voor inhoud 2">
            <a:extLst>
              <a:ext uri="{FF2B5EF4-FFF2-40B4-BE49-F238E27FC236}">
                <a16:creationId xmlns:a16="http://schemas.microsoft.com/office/drawing/2014/main" id="{BEC545B3-9053-4A2B-9D04-F880AA426FD5}"/>
              </a:ext>
            </a:extLst>
          </p:cNvPr>
          <p:cNvSpPr>
            <a:spLocks noGrp="1"/>
          </p:cNvSpPr>
          <p:nvPr>
            <p:ph idx="1"/>
          </p:nvPr>
        </p:nvSpPr>
        <p:spPr/>
        <p:txBody>
          <a:bodyPr/>
          <a:lstStyle/>
          <a:p>
            <a:r>
              <a:rPr lang="nl-NL" dirty="0"/>
              <a:t>HCL/ </a:t>
            </a:r>
            <a:r>
              <a:rPr lang="nl-NL" b="1" dirty="0"/>
              <a:t>Human Centric </a:t>
            </a:r>
            <a:r>
              <a:rPr lang="nl-NL" b="1" dirty="0" err="1"/>
              <a:t>Lighting</a:t>
            </a:r>
            <a:r>
              <a:rPr lang="nl-NL" b="1" dirty="0"/>
              <a:t> / Biodynamische verlichting</a:t>
            </a:r>
          </a:p>
          <a:p>
            <a:r>
              <a:rPr lang="nl-NL" dirty="0"/>
              <a:t>Natuurlijke daglicht dat is afgestemd op de bioritme van de mens</a:t>
            </a:r>
          </a:p>
          <a:p>
            <a:r>
              <a:rPr lang="nl-NL" dirty="0"/>
              <a:t>HCL simuleert </a:t>
            </a:r>
            <a:r>
              <a:rPr lang="nl-NL" dirty="0" err="1"/>
              <a:t>natuurlijkedaglicht</a:t>
            </a:r>
            <a:r>
              <a:rPr lang="nl-NL" dirty="0"/>
              <a:t> gedurende de hele dag</a:t>
            </a:r>
          </a:p>
          <a:p>
            <a:r>
              <a:rPr lang="nl-NL" dirty="0"/>
              <a:t>Heldere blauwe ochtendlicht en warme gloed zonsondergang</a:t>
            </a:r>
          </a:p>
          <a:p>
            <a:r>
              <a:rPr lang="nl-NL" dirty="0"/>
              <a:t>Te realiseren door intelligente besturingssystemen</a:t>
            </a:r>
          </a:p>
          <a:p>
            <a:r>
              <a:rPr lang="nl-NL" dirty="0">
                <a:hlinkClick r:id="rId2"/>
              </a:rPr>
              <a:t>https://www.youtube.com/watch?v=c49ht__7hsg</a:t>
            </a:r>
            <a:endParaRPr lang="nl-NL" dirty="0"/>
          </a:p>
        </p:txBody>
      </p:sp>
      <p:sp>
        <p:nvSpPr>
          <p:cNvPr id="4" name="Tijdelijke aanduiding voor dianummer 3">
            <a:extLst>
              <a:ext uri="{FF2B5EF4-FFF2-40B4-BE49-F238E27FC236}">
                <a16:creationId xmlns:a16="http://schemas.microsoft.com/office/drawing/2014/main" id="{36FD2A08-B731-44B0-A43D-DCBCA7EE96A5}"/>
              </a:ext>
            </a:extLst>
          </p:cNvPr>
          <p:cNvSpPr>
            <a:spLocks noGrp="1"/>
          </p:cNvSpPr>
          <p:nvPr>
            <p:ph type="sldNum" sz="quarter" idx="12"/>
          </p:nvPr>
        </p:nvSpPr>
        <p:spPr/>
        <p:txBody>
          <a:bodyPr/>
          <a:lstStyle/>
          <a:p>
            <a:fld id="{633BDA97-E250-46D3-B602-CD2A4F0CDE63}" type="slidenum">
              <a:rPr lang="de-DE" smtClean="0"/>
              <a:pPr/>
              <a:t>10</a:t>
            </a:fld>
            <a:endParaRPr lang="de-DE" dirty="0"/>
          </a:p>
        </p:txBody>
      </p:sp>
    </p:spTree>
    <p:extLst>
      <p:ext uri="{BB962C8B-B14F-4D97-AF65-F5344CB8AC3E}">
        <p14:creationId xmlns:p14="http://schemas.microsoft.com/office/powerpoint/2010/main" val="383695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6E6C6-9E5A-4997-937B-5F1D99B91044}"/>
              </a:ext>
            </a:extLst>
          </p:cNvPr>
          <p:cNvSpPr>
            <a:spLocks noGrp="1"/>
          </p:cNvSpPr>
          <p:nvPr>
            <p:ph type="title"/>
          </p:nvPr>
        </p:nvSpPr>
        <p:spPr/>
        <p:txBody>
          <a:bodyPr/>
          <a:lstStyle/>
          <a:p>
            <a:r>
              <a:rPr lang="nl-NL" dirty="0"/>
              <a:t>4.1 Basisverlichting</a:t>
            </a:r>
          </a:p>
        </p:txBody>
      </p:sp>
      <p:sp>
        <p:nvSpPr>
          <p:cNvPr id="3" name="Tijdelijke aanduiding voor inhoud 2">
            <a:extLst>
              <a:ext uri="{FF2B5EF4-FFF2-40B4-BE49-F238E27FC236}">
                <a16:creationId xmlns:a16="http://schemas.microsoft.com/office/drawing/2014/main" id="{1FB29F33-59ED-4E92-BA83-25F323661651}"/>
              </a:ext>
            </a:extLst>
          </p:cNvPr>
          <p:cNvSpPr>
            <a:spLocks noGrp="1"/>
          </p:cNvSpPr>
          <p:nvPr>
            <p:ph idx="1"/>
          </p:nvPr>
        </p:nvSpPr>
        <p:spPr/>
        <p:txBody>
          <a:bodyPr/>
          <a:lstStyle/>
          <a:p>
            <a:r>
              <a:rPr lang="nl-NL" dirty="0"/>
              <a:t>IK-Waarde</a:t>
            </a:r>
          </a:p>
          <a:p>
            <a:r>
              <a:rPr lang="nl-NL" dirty="0"/>
              <a:t>Slagvastheid waarde </a:t>
            </a:r>
          </a:p>
          <a:p>
            <a:r>
              <a:rPr lang="nl-NL" dirty="0"/>
              <a:t>Schaal van 0-10</a:t>
            </a:r>
          </a:p>
          <a:p>
            <a:r>
              <a:rPr lang="nl-NL" dirty="0"/>
              <a:t>0 slechtste</a:t>
            </a:r>
          </a:p>
          <a:p>
            <a:r>
              <a:rPr lang="nl-NL" dirty="0"/>
              <a:t>10 beste</a:t>
            </a:r>
          </a:p>
        </p:txBody>
      </p:sp>
      <p:sp>
        <p:nvSpPr>
          <p:cNvPr id="4" name="Tijdelijke aanduiding voor dianummer 3">
            <a:extLst>
              <a:ext uri="{FF2B5EF4-FFF2-40B4-BE49-F238E27FC236}">
                <a16:creationId xmlns:a16="http://schemas.microsoft.com/office/drawing/2014/main" id="{C790F207-80CF-4F76-B51E-8171D4A5CF9E}"/>
              </a:ext>
            </a:extLst>
          </p:cNvPr>
          <p:cNvSpPr>
            <a:spLocks noGrp="1"/>
          </p:cNvSpPr>
          <p:nvPr>
            <p:ph type="sldNum" sz="quarter" idx="12"/>
          </p:nvPr>
        </p:nvSpPr>
        <p:spPr/>
        <p:txBody>
          <a:bodyPr/>
          <a:lstStyle/>
          <a:p>
            <a:fld id="{633BDA97-E250-46D3-B602-CD2A4F0CDE63}" type="slidenum">
              <a:rPr lang="de-DE" smtClean="0"/>
              <a:pPr/>
              <a:t>11</a:t>
            </a:fld>
            <a:endParaRPr lang="de-DE" dirty="0"/>
          </a:p>
        </p:txBody>
      </p:sp>
    </p:spTree>
    <p:extLst>
      <p:ext uri="{BB962C8B-B14F-4D97-AF65-F5344CB8AC3E}">
        <p14:creationId xmlns:p14="http://schemas.microsoft.com/office/powerpoint/2010/main" val="185059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0FAEED51-9C61-43EA-9231-8B203442203F}"/>
              </a:ext>
            </a:extLst>
          </p:cNvPr>
          <p:cNvSpPr>
            <a:spLocks noGrp="1"/>
          </p:cNvSpPr>
          <p:nvPr>
            <p:ph idx="1"/>
          </p:nvPr>
        </p:nvSpPr>
        <p:spPr>
          <a:xfrm>
            <a:off x="643468" y="2638043"/>
            <a:ext cx="3363974" cy="3415623"/>
          </a:xfrm>
        </p:spPr>
        <p:txBody>
          <a:bodyPr>
            <a:normAutofit/>
          </a:bodyPr>
          <a:lstStyle/>
          <a:p>
            <a:r>
              <a:rPr lang="nl-NL" sz="2000"/>
              <a:t>IP waarde</a:t>
            </a:r>
          </a:p>
          <a:p>
            <a:r>
              <a:rPr lang="nl-NL" sz="2000"/>
              <a:t>Mate van afscherming</a:t>
            </a:r>
          </a:p>
          <a:p>
            <a:r>
              <a:rPr lang="nl-NL" sz="2000"/>
              <a:t>Eerste cijfer bescherming tegen vaste voorwerpen</a:t>
            </a:r>
          </a:p>
          <a:p>
            <a:r>
              <a:rPr lang="nl-NL" sz="2000"/>
              <a:t>Tweede cijfer geeft de waarde van de bescherming tegen water</a:t>
            </a:r>
          </a:p>
          <a:p>
            <a:endParaRPr lang="nl-NL" sz="2000"/>
          </a:p>
        </p:txBody>
      </p:sp>
      <p:pic>
        <p:nvPicPr>
          <p:cNvPr id="5" name="Afbeelding 4">
            <a:extLst>
              <a:ext uri="{FF2B5EF4-FFF2-40B4-BE49-F238E27FC236}">
                <a16:creationId xmlns:a16="http://schemas.microsoft.com/office/drawing/2014/main" id="{8E5FB797-A506-4422-9E25-9C28BA92E3F0}"/>
              </a:ext>
            </a:extLst>
          </p:cNvPr>
          <p:cNvPicPr>
            <a:picLocks noChangeAspect="1"/>
          </p:cNvPicPr>
          <p:nvPr/>
        </p:nvPicPr>
        <p:blipFill>
          <a:blip r:embed="rId2"/>
          <a:stretch>
            <a:fillRect/>
          </a:stretch>
        </p:blipFill>
        <p:spPr>
          <a:xfrm>
            <a:off x="5231088" y="368141"/>
            <a:ext cx="6250769" cy="4269210"/>
          </a:xfrm>
          <a:prstGeom prst="rect">
            <a:avLst/>
          </a:prstGeom>
        </p:spPr>
      </p:pic>
      <p:sp>
        <p:nvSpPr>
          <p:cNvPr id="4" name="Tijdelijke aanduiding voor dianummer 3">
            <a:extLst>
              <a:ext uri="{FF2B5EF4-FFF2-40B4-BE49-F238E27FC236}">
                <a16:creationId xmlns:a16="http://schemas.microsoft.com/office/drawing/2014/main" id="{C9775EB0-DBF1-4B78-8A36-659F9E8C7848}"/>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12</a:t>
            </a:fld>
            <a:endParaRPr lang="de-DE"/>
          </a:p>
        </p:txBody>
      </p:sp>
      <p:pic>
        <p:nvPicPr>
          <p:cNvPr id="6" name="Afbeelding 5">
            <a:extLst>
              <a:ext uri="{FF2B5EF4-FFF2-40B4-BE49-F238E27FC236}">
                <a16:creationId xmlns:a16="http://schemas.microsoft.com/office/drawing/2014/main" id="{8039523D-D392-4662-AC2C-FA4981A9F825}"/>
              </a:ext>
            </a:extLst>
          </p:cNvPr>
          <p:cNvPicPr>
            <a:picLocks noChangeAspect="1"/>
          </p:cNvPicPr>
          <p:nvPr/>
        </p:nvPicPr>
        <p:blipFill>
          <a:blip r:embed="rId3"/>
          <a:stretch>
            <a:fillRect/>
          </a:stretch>
        </p:blipFill>
        <p:spPr>
          <a:xfrm>
            <a:off x="4908422" y="4212431"/>
            <a:ext cx="3448050" cy="1514475"/>
          </a:xfrm>
          <a:prstGeom prst="rect">
            <a:avLst/>
          </a:prstGeom>
        </p:spPr>
      </p:pic>
      <p:sp>
        <p:nvSpPr>
          <p:cNvPr id="8" name="Titel 1">
            <a:extLst>
              <a:ext uri="{FF2B5EF4-FFF2-40B4-BE49-F238E27FC236}">
                <a16:creationId xmlns:a16="http://schemas.microsoft.com/office/drawing/2014/main" id="{83E7FB0F-1E7C-453B-9DF6-0A52D5F998AB}"/>
              </a:ext>
            </a:extLst>
          </p:cNvPr>
          <p:cNvSpPr>
            <a:spLocks noGrp="1"/>
          </p:cNvSpPr>
          <p:nvPr>
            <p:ph type="title"/>
          </p:nvPr>
        </p:nvSpPr>
        <p:spPr>
          <a:xfrm>
            <a:off x="642938" y="623888"/>
            <a:ext cx="3363912" cy="1606550"/>
          </a:xfrm>
          <a:noFill/>
          <a:ln w="19050">
            <a:solidFill>
              <a:schemeClr val="tx1"/>
            </a:solidFill>
          </a:ln>
        </p:spPr>
        <p:txBody>
          <a:bodyPr wrap="square" anchor="ctr">
            <a:normAutofit/>
          </a:bodyPr>
          <a:lstStyle/>
          <a:p>
            <a:pPr algn="ctr"/>
            <a:r>
              <a:rPr lang="en-US" sz="2800" dirty="0"/>
              <a:t>4.1 </a:t>
            </a:r>
            <a:r>
              <a:rPr lang="en-US" sz="2800" dirty="0" err="1"/>
              <a:t>Basisverlichting</a:t>
            </a:r>
            <a:endParaRPr lang="nl-NL" sz="2800" dirty="0"/>
          </a:p>
        </p:txBody>
      </p:sp>
    </p:spTree>
    <p:extLst>
      <p:ext uri="{BB962C8B-B14F-4D97-AF65-F5344CB8AC3E}">
        <p14:creationId xmlns:p14="http://schemas.microsoft.com/office/powerpoint/2010/main" val="252265357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C4CAA-B0B9-47EC-920B-939C82BEEEA5}"/>
              </a:ext>
            </a:extLst>
          </p:cNvPr>
          <p:cNvSpPr>
            <a:spLocks noGrp="1"/>
          </p:cNvSpPr>
          <p:nvPr>
            <p:ph type="title"/>
          </p:nvPr>
        </p:nvSpPr>
        <p:spPr/>
        <p:txBody>
          <a:bodyPr/>
          <a:lstStyle/>
          <a:p>
            <a:r>
              <a:rPr lang="nl-NL" dirty="0"/>
              <a:t>4.1 Normen werkverlichting</a:t>
            </a:r>
          </a:p>
        </p:txBody>
      </p:sp>
      <p:sp>
        <p:nvSpPr>
          <p:cNvPr id="3" name="Tijdelijke aanduiding voor inhoud 2">
            <a:extLst>
              <a:ext uri="{FF2B5EF4-FFF2-40B4-BE49-F238E27FC236}">
                <a16:creationId xmlns:a16="http://schemas.microsoft.com/office/drawing/2014/main" id="{55B1F821-191B-4DA4-80D7-1E519AC070D1}"/>
              </a:ext>
            </a:extLst>
          </p:cNvPr>
          <p:cNvSpPr>
            <a:spLocks noGrp="1"/>
          </p:cNvSpPr>
          <p:nvPr>
            <p:ph idx="1"/>
          </p:nvPr>
        </p:nvSpPr>
        <p:spPr/>
        <p:txBody>
          <a:bodyPr/>
          <a:lstStyle/>
          <a:p>
            <a:r>
              <a:rPr lang="nl-NL" dirty="0" err="1"/>
              <a:t>NEN-norm</a:t>
            </a:r>
            <a:r>
              <a:rPr lang="nl-NL" dirty="0"/>
              <a:t> 12464 </a:t>
            </a:r>
          </a:p>
          <a:p>
            <a:r>
              <a:rPr lang="nl-NL" dirty="0"/>
              <a:t>Werkplekverlichting</a:t>
            </a:r>
          </a:p>
          <a:p>
            <a:endParaRPr lang="nl-NL" dirty="0"/>
          </a:p>
          <a:p>
            <a:endParaRPr lang="nl-NL" dirty="0"/>
          </a:p>
        </p:txBody>
      </p:sp>
      <p:sp>
        <p:nvSpPr>
          <p:cNvPr id="4" name="Tijdelijke aanduiding voor dianummer 3">
            <a:extLst>
              <a:ext uri="{FF2B5EF4-FFF2-40B4-BE49-F238E27FC236}">
                <a16:creationId xmlns:a16="http://schemas.microsoft.com/office/drawing/2014/main" id="{2CBDC89C-9B3F-45D7-B014-2B2AF805FF9D}"/>
              </a:ext>
            </a:extLst>
          </p:cNvPr>
          <p:cNvSpPr>
            <a:spLocks noGrp="1"/>
          </p:cNvSpPr>
          <p:nvPr>
            <p:ph type="sldNum" sz="quarter" idx="12"/>
          </p:nvPr>
        </p:nvSpPr>
        <p:spPr/>
        <p:txBody>
          <a:bodyPr/>
          <a:lstStyle/>
          <a:p>
            <a:fld id="{633BDA97-E250-46D3-B602-CD2A4F0CDE63}" type="slidenum">
              <a:rPr lang="de-DE" smtClean="0"/>
              <a:pPr/>
              <a:t>13</a:t>
            </a:fld>
            <a:endParaRPr lang="de-DE" dirty="0"/>
          </a:p>
        </p:txBody>
      </p:sp>
    </p:spTree>
    <p:extLst>
      <p:ext uri="{BB962C8B-B14F-4D97-AF65-F5344CB8AC3E}">
        <p14:creationId xmlns:p14="http://schemas.microsoft.com/office/powerpoint/2010/main" val="183488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22037-9CA0-468A-B7EB-44EF6A5980D9}"/>
              </a:ext>
            </a:extLst>
          </p:cNvPr>
          <p:cNvSpPr>
            <a:spLocks noGrp="1"/>
          </p:cNvSpPr>
          <p:nvPr>
            <p:ph type="title"/>
          </p:nvPr>
        </p:nvSpPr>
        <p:spPr>
          <a:xfrm>
            <a:off x="231989" y="236624"/>
            <a:ext cx="11728022" cy="1454064"/>
          </a:xfrm>
        </p:spPr>
        <p:txBody>
          <a:bodyPr/>
          <a:lstStyle/>
          <a:p>
            <a:r>
              <a:rPr lang="nl-NL" dirty="0"/>
              <a:t>4.1 Opdracht</a:t>
            </a:r>
          </a:p>
        </p:txBody>
      </p:sp>
      <p:sp>
        <p:nvSpPr>
          <p:cNvPr id="3" name="Tijdelijke aanduiding voor inhoud 2">
            <a:extLst>
              <a:ext uri="{FF2B5EF4-FFF2-40B4-BE49-F238E27FC236}">
                <a16:creationId xmlns:a16="http://schemas.microsoft.com/office/drawing/2014/main" id="{80A1A0BA-C971-4ED5-A82F-09998B4E999D}"/>
              </a:ext>
            </a:extLst>
          </p:cNvPr>
          <p:cNvSpPr>
            <a:spLocks noGrp="1"/>
          </p:cNvSpPr>
          <p:nvPr>
            <p:ph idx="1"/>
          </p:nvPr>
        </p:nvSpPr>
        <p:spPr/>
        <p:txBody>
          <a:bodyPr vert="horz" lIns="91440" tIns="45720" rIns="91440" bIns="45720" numCol="1" spcCol="360000" rtlCol="0" anchor="t">
            <a:normAutofit/>
          </a:bodyPr>
          <a:lstStyle/>
          <a:p>
            <a:r>
              <a:rPr lang="nl-NL" dirty="0"/>
              <a:t>Ga het internet verkennen wat je kunt vinden over de NORM </a:t>
            </a:r>
          </a:p>
          <a:p>
            <a:pPr marL="0" indent="0">
              <a:buNone/>
            </a:pPr>
            <a:r>
              <a:rPr lang="nl-NL" dirty="0"/>
              <a:t>NEN-EN 12464?</a:t>
            </a:r>
          </a:p>
          <a:p>
            <a:r>
              <a:rPr lang="nl-NL" dirty="0"/>
              <a:t>Maak hiervan een individuele moodboard A3 papier</a:t>
            </a:r>
          </a:p>
          <a:p>
            <a:endParaRPr lang="nl-NL" dirty="0"/>
          </a:p>
        </p:txBody>
      </p:sp>
      <p:sp>
        <p:nvSpPr>
          <p:cNvPr id="4" name="Tijdelijke aanduiding voor dianummer 3">
            <a:extLst>
              <a:ext uri="{FF2B5EF4-FFF2-40B4-BE49-F238E27FC236}">
                <a16:creationId xmlns:a16="http://schemas.microsoft.com/office/drawing/2014/main" id="{3D58E754-5CA8-44B7-A485-2A07A3FE84A3}"/>
              </a:ext>
            </a:extLst>
          </p:cNvPr>
          <p:cNvSpPr>
            <a:spLocks noGrp="1"/>
          </p:cNvSpPr>
          <p:nvPr>
            <p:ph type="sldNum" sz="quarter" idx="12"/>
          </p:nvPr>
        </p:nvSpPr>
        <p:spPr/>
        <p:txBody>
          <a:bodyPr/>
          <a:lstStyle/>
          <a:p>
            <a:fld id="{633BDA97-E250-46D3-B602-CD2A4F0CDE63}" type="slidenum">
              <a:rPr lang="de-DE" smtClean="0"/>
              <a:pPr/>
              <a:t>14</a:t>
            </a:fld>
            <a:endParaRPr lang="de-DE" dirty="0"/>
          </a:p>
        </p:txBody>
      </p:sp>
    </p:spTree>
    <p:extLst>
      <p:ext uri="{BB962C8B-B14F-4D97-AF65-F5344CB8AC3E}">
        <p14:creationId xmlns:p14="http://schemas.microsoft.com/office/powerpoint/2010/main" val="40090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048E9-C321-4419-ABB0-0CF9435365EF}"/>
              </a:ext>
            </a:extLst>
          </p:cNvPr>
          <p:cNvSpPr>
            <a:spLocks noGrp="1"/>
          </p:cNvSpPr>
          <p:nvPr>
            <p:ph type="title"/>
          </p:nvPr>
        </p:nvSpPr>
        <p:spPr/>
        <p:txBody>
          <a:bodyPr/>
          <a:lstStyle/>
          <a:p>
            <a:r>
              <a:rPr lang="nl-NL" dirty="0"/>
              <a:t>4.2 Opdracht: Plan van aanpak schrijven</a:t>
            </a:r>
          </a:p>
        </p:txBody>
      </p:sp>
      <p:sp>
        <p:nvSpPr>
          <p:cNvPr id="3" name="Tijdelijke aanduiding voor inhoud 2">
            <a:extLst>
              <a:ext uri="{FF2B5EF4-FFF2-40B4-BE49-F238E27FC236}">
                <a16:creationId xmlns:a16="http://schemas.microsoft.com/office/drawing/2014/main" id="{BDBEAC4A-D43D-4F41-9384-2D3150DAA344}"/>
              </a:ext>
            </a:extLst>
          </p:cNvPr>
          <p:cNvSpPr>
            <a:spLocks noGrp="1"/>
          </p:cNvSpPr>
          <p:nvPr>
            <p:ph idx="1"/>
          </p:nvPr>
        </p:nvSpPr>
        <p:spPr>
          <a:xfrm>
            <a:off x="231989" y="1825625"/>
            <a:ext cx="11728022" cy="4714512"/>
          </a:xfrm>
        </p:spPr>
        <p:txBody>
          <a:bodyPr>
            <a:normAutofit fontScale="92500" lnSpcReduction="10000"/>
          </a:bodyPr>
          <a:lstStyle/>
          <a:p>
            <a:pPr marL="0" indent="0">
              <a:buNone/>
            </a:pPr>
            <a:r>
              <a:rPr lang="nl-NL" b="1" dirty="0"/>
              <a:t>Schrijf een Plan van Aanpak met de opdracht HCL: </a:t>
            </a:r>
          </a:p>
          <a:p>
            <a:r>
              <a:rPr lang="nl-NL" dirty="0"/>
              <a:t>Hoe jij de invloed van licht middels verschillende regelingen de activiteit (bioritme tussen 8:00 en 18:00 uur) van de mens kan beïnvloeden, over de hele dag?</a:t>
            </a:r>
          </a:p>
          <a:p>
            <a:r>
              <a:rPr lang="nl-NL" dirty="0"/>
              <a:t>Neem als uitgangspunt: leslokaal </a:t>
            </a:r>
          </a:p>
          <a:p>
            <a:r>
              <a:rPr lang="nl-NL" dirty="0"/>
              <a:t>Afmeting: 4 x 20 x 3 meter (</a:t>
            </a:r>
            <a:r>
              <a:rPr lang="nl-NL" dirty="0" err="1"/>
              <a:t>BxLxH</a:t>
            </a:r>
            <a:r>
              <a:rPr lang="nl-NL" dirty="0"/>
              <a:t>)</a:t>
            </a:r>
          </a:p>
          <a:p>
            <a:r>
              <a:rPr lang="nl-NL" dirty="0"/>
              <a:t>Type lokaal: schilderen</a:t>
            </a:r>
          </a:p>
          <a:p>
            <a:r>
              <a:rPr lang="nl-NL" dirty="0"/>
              <a:t>Welke lichtkleur ga je hiervoor gebruiken en wanneer en waarom?</a:t>
            </a:r>
          </a:p>
          <a:p>
            <a:endParaRPr lang="nl-NL" dirty="0"/>
          </a:p>
          <a:p>
            <a:r>
              <a:rPr lang="nl-NL" dirty="0"/>
              <a:t>Opdracht: </a:t>
            </a:r>
          </a:p>
          <a:p>
            <a:pPr lvl="1"/>
            <a:r>
              <a:rPr lang="nl-NL" dirty="0"/>
              <a:t>Schrijf hierover een Plan van Aanpak maximaal 3 - A4 </a:t>
            </a:r>
            <a:r>
              <a:rPr lang="nl-NL" dirty="0" err="1"/>
              <a:t>tjes</a:t>
            </a:r>
            <a:r>
              <a:rPr lang="nl-NL" dirty="0"/>
              <a:t> en vul je moodboard verder aan met deze opdracht</a:t>
            </a:r>
          </a:p>
        </p:txBody>
      </p:sp>
      <p:sp>
        <p:nvSpPr>
          <p:cNvPr id="4" name="Tijdelijke aanduiding voor dianummer 3">
            <a:extLst>
              <a:ext uri="{FF2B5EF4-FFF2-40B4-BE49-F238E27FC236}">
                <a16:creationId xmlns:a16="http://schemas.microsoft.com/office/drawing/2014/main" id="{75EBBBE6-3AFA-4237-8834-340E4165492A}"/>
              </a:ext>
            </a:extLst>
          </p:cNvPr>
          <p:cNvSpPr>
            <a:spLocks noGrp="1"/>
          </p:cNvSpPr>
          <p:nvPr>
            <p:ph type="sldNum" sz="quarter" idx="12"/>
          </p:nvPr>
        </p:nvSpPr>
        <p:spPr/>
        <p:txBody>
          <a:bodyPr/>
          <a:lstStyle/>
          <a:p>
            <a:fld id="{633BDA97-E250-46D3-B602-CD2A4F0CDE63}" type="slidenum">
              <a:rPr lang="de-DE" smtClean="0"/>
              <a:pPr/>
              <a:t>15</a:t>
            </a:fld>
            <a:endParaRPr lang="de-DE" dirty="0"/>
          </a:p>
        </p:txBody>
      </p:sp>
    </p:spTree>
    <p:extLst>
      <p:ext uri="{BB962C8B-B14F-4D97-AF65-F5344CB8AC3E}">
        <p14:creationId xmlns:p14="http://schemas.microsoft.com/office/powerpoint/2010/main" val="309475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80E3B-9A00-4587-9A27-9205891EAB85}"/>
              </a:ext>
            </a:extLst>
          </p:cNvPr>
          <p:cNvSpPr>
            <a:spLocks noGrp="1"/>
          </p:cNvSpPr>
          <p:nvPr>
            <p:ph type="title"/>
          </p:nvPr>
        </p:nvSpPr>
        <p:spPr/>
        <p:txBody>
          <a:bodyPr/>
          <a:lstStyle/>
          <a:p>
            <a:r>
              <a:rPr lang="nl-NL" dirty="0"/>
              <a:t>4.2 Presentatie</a:t>
            </a:r>
          </a:p>
        </p:txBody>
      </p:sp>
      <p:sp>
        <p:nvSpPr>
          <p:cNvPr id="3" name="Tijdelijke aanduiding voor inhoud 2">
            <a:extLst>
              <a:ext uri="{FF2B5EF4-FFF2-40B4-BE49-F238E27FC236}">
                <a16:creationId xmlns:a16="http://schemas.microsoft.com/office/drawing/2014/main" id="{B1927677-40AC-44AE-9A01-9F4F1910374F}"/>
              </a:ext>
            </a:extLst>
          </p:cNvPr>
          <p:cNvSpPr>
            <a:spLocks noGrp="1"/>
          </p:cNvSpPr>
          <p:nvPr>
            <p:ph idx="1"/>
          </p:nvPr>
        </p:nvSpPr>
        <p:spPr/>
        <p:txBody>
          <a:bodyPr/>
          <a:lstStyle/>
          <a:p>
            <a:r>
              <a:rPr lang="nl-NL" dirty="0"/>
              <a:t>Presenteer voor de klas je: Plan van Aanpak en licht deze toe!</a:t>
            </a:r>
          </a:p>
        </p:txBody>
      </p:sp>
      <p:sp>
        <p:nvSpPr>
          <p:cNvPr id="4" name="Tijdelijke aanduiding voor dianummer 3">
            <a:extLst>
              <a:ext uri="{FF2B5EF4-FFF2-40B4-BE49-F238E27FC236}">
                <a16:creationId xmlns:a16="http://schemas.microsoft.com/office/drawing/2014/main" id="{FE4D497D-01C7-499F-AAC3-489BE354CDDC}"/>
              </a:ext>
            </a:extLst>
          </p:cNvPr>
          <p:cNvSpPr>
            <a:spLocks noGrp="1"/>
          </p:cNvSpPr>
          <p:nvPr>
            <p:ph type="sldNum" sz="quarter" idx="12"/>
          </p:nvPr>
        </p:nvSpPr>
        <p:spPr/>
        <p:txBody>
          <a:bodyPr/>
          <a:lstStyle/>
          <a:p>
            <a:fld id="{633BDA97-E250-46D3-B602-CD2A4F0CDE63}" type="slidenum">
              <a:rPr lang="de-DE" smtClean="0"/>
              <a:pPr/>
              <a:t>16</a:t>
            </a:fld>
            <a:endParaRPr lang="de-DE" dirty="0"/>
          </a:p>
        </p:txBody>
      </p:sp>
    </p:spTree>
    <p:extLst>
      <p:ext uri="{BB962C8B-B14F-4D97-AF65-F5344CB8AC3E}">
        <p14:creationId xmlns:p14="http://schemas.microsoft.com/office/powerpoint/2010/main" val="175601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1B46-FB66-4015-B7B3-F20454379722}"/>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E5022BBC-E9B6-40EC-B5CA-BE164C3CB082}"/>
              </a:ext>
            </a:extLst>
          </p:cNvPr>
          <p:cNvSpPr>
            <a:spLocks noGrp="1"/>
          </p:cNvSpPr>
          <p:nvPr>
            <p:ph idx="1"/>
          </p:nvPr>
        </p:nvSpPr>
        <p:spPr/>
        <p:txBody>
          <a:bodyPr/>
          <a:lstStyle/>
          <a:p>
            <a:r>
              <a:rPr lang="nl-NL" dirty="0"/>
              <a:t>Behaalde doelen</a:t>
            </a:r>
          </a:p>
          <a:p>
            <a:r>
              <a:rPr lang="nl-NL" dirty="0"/>
              <a:t>Je herkent de invloed van licht op de mens</a:t>
            </a:r>
          </a:p>
          <a:p>
            <a:r>
              <a:rPr lang="nl-NL" dirty="0"/>
              <a:t>Je weet wat de normen en eisen inhouden van werkverlichting</a:t>
            </a:r>
          </a:p>
          <a:p>
            <a:r>
              <a:rPr lang="nl-NL" dirty="0"/>
              <a:t>Je heb een Plan van Aanpak geschreven en gepresenteerd voor de klas</a:t>
            </a:r>
          </a:p>
        </p:txBody>
      </p:sp>
      <p:sp>
        <p:nvSpPr>
          <p:cNvPr id="4" name="Tijdelijke aanduiding voor dianummer 3">
            <a:extLst>
              <a:ext uri="{FF2B5EF4-FFF2-40B4-BE49-F238E27FC236}">
                <a16:creationId xmlns:a16="http://schemas.microsoft.com/office/drawing/2014/main" id="{30788FF1-414D-454F-9514-3C9D89A29267}"/>
              </a:ext>
            </a:extLst>
          </p:cNvPr>
          <p:cNvSpPr>
            <a:spLocks noGrp="1"/>
          </p:cNvSpPr>
          <p:nvPr>
            <p:ph type="sldNum" sz="quarter" idx="12"/>
          </p:nvPr>
        </p:nvSpPr>
        <p:spPr/>
        <p:txBody>
          <a:bodyPr/>
          <a:lstStyle/>
          <a:p>
            <a:fld id="{633BDA97-E250-46D3-B602-CD2A4F0CDE63}" type="slidenum">
              <a:rPr lang="de-DE" smtClean="0"/>
              <a:pPr/>
              <a:t>17</a:t>
            </a:fld>
            <a:endParaRPr lang="de-DE" dirty="0"/>
          </a:p>
        </p:txBody>
      </p:sp>
    </p:spTree>
    <p:extLst>
      <p:ext uri="{BB962C8B-B14F-4D97-AF65-F5344CB8AC3E}">
        <p14:creationId xmlns:p14="http://schemas.microsoft.com/office/powerpoint/2010/main" val="10146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err="1">
                <a:latin typeface="Franklin Gothic Demi"/>
              </a:rPr>
              <a:t>Einde</a:t>
            </a:r>
            <a:r>
              <a:rPr lang="de-DE" dirty="0">
                <a:latin typeface="Franklin Gothic Demi"/>
              </a:rPr>
              <a:t> </a:t>
            </a:r>
            <a:r>
              <a:rPr lang="de-DE" dirty="0" err="1">
                <a:latin typeface="Franklin Gothic Demi"/>
              </a:rPr>
              <a:t>les</a:t>
            </a:r>
            <a:r>
              <a:rPr lang="de-DE" dirty="0">
                <a:latin typeface="Franklin Gothic Demi"/>
              </a:rPr>
              <a:t> 4</a:t>
            </a:r>
            <a:endParaRPr lang="de-DE" dirty="0"/>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18</a:t>
            </a:fld>
            <a:endParaRPr lang="de-DE" dirty="0"/>
          </a:p>
        </p:txBody>
      </p:sp>
    </p:spTree>
    <p:extLst>
      <p:ext uri="{BB962C8B-B14F-4D97-AF65-F5344CB8AC3E}">
        <p14:creationId xmlns:p14="http://schemas.microsoft.com/office/powerpoint/2010/main" val="118156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sz="4400" dirty="0"/>
              <a:t>4.0 </a:t>
            </a:r>
            <a:r>
              <a:rPr lang="de-DE" sz="4400" dirty="0" err="1"/>
              <a:t>Lesson</a:t>
            </a:r>
            <a:r>
              <a:rPr lang="de-DE" sz="4400" dirty="0"/>
              <a:t> 4  / </a:t>
            </a:r>
            <a:r>
              <a:rPr lang="de-DE" sz="4400" dirty="0" err="1"/>
              <a:t>energie</a:t>
            </a:r>
            <a:r>
              <a:rPr lang="de-DE" sz="4400" dirty="0"/>
              <a:t> </a:t>
            </a:r>
            <a:r>
              <a:rPr lang="de-DE" sz="4400" dirty="0" err="1"/>
              <a:t>zuinige</a:t>
            </a:r>
            <a:r>
              <a:rPr lang="de-DE" sz="4400" dirty="0"/>
              <a:t> </a:t>
            </a:r>
            <a:r>
              <a:rPr lang="de-DE" sz="4400" dirty="0" err="1"/>
              <a:t>verlichting</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96506"/>
          </a:xfrm>
        </p:spPr>
        <p:txBody>
          <a:bodyPr>
            <a:normAutofit/>
          </a:bodyPr>
          <a:lstStyle/>
          <a:p>
            <a:pPr marL="0" indent="0">
              <a:buNone/>
            </a:pPr>
            <a:r>
              <a:rPr lang="de-DE" dirty="0" err="1"/>
              <a:t>Programma</a:t>
            </a:r>
            <a:r>
              <a:rPr lang="de-DE" dirty="0"/>
              <a:t> </a:t>
            </a:r>
            <a:r>
              <a:rPr lang="de-DE" dirty="0" err="1"/>
              <a:t>les</a:t>
            </a:r>
            <a:r>
              <a:rPr lang="de-DE" dirty="0"/>
              <a:t> 4:</a:t>
            </a:r>
          </a:p>
          <a:p>
            <a:pPr marL="0" indent="0">
              <a:buNone/>
            </a:pPr>
            <a:r>
              <a:rPr lang="de-DE" sz="1800" dirty="0"/>
              <a:t>10min</a:t>
            </a:r>
            <a:r>
              <a:rPr lang="de-DE" dirty="0"/>
              <a:t> 			Normen en eisen (</a:t>
            </a:r>
            <a:r>
              <a:rPr lang="de-DE" dirty="0" err="1"/>
              <a:t>herhaling</a:t>
            </a:r>
            <a:r>
              <a:rPr lang="de-DE" dirty="0"/>
              <a:t> </a:t>
            </a:r>
            <a:r>
              <a:rPr lang="de-DE" dirty="0" err="1"/>
              <a:t>uit</a:t>
            </a:r>
            <a:r>
              <a:rPr lang="de-DE" dirty="0"/>
              <a:t> </a:t>
            </a:r>
            <a:r>
              <a:rPr lang="de-DE" dirty="0" err="1"/>
              <a:t>les</a:t>
            </a:r>
            <a:r>
              <a:rPr lang="de-DE" dirty="0"/>
              <a:t> 2)</a:t>
            </a:r>
          </a:p>
          <a:p>
            <a:pPr marL="0" indent="0">
              <a:buNone/>
            </a:pPr>
            <a:r>
              <a:rPr lang="de-DE" sz="1800" dirty="0"/>
              <a:t>40 min </a:t>
            </a:r>
            <a:r>
              <a:rPr lang="de-DE" dirty="0"/>
              <a:t>			</a:t>
            </a:r>
            <a:r>
              <a:rPr lang="de-DE" dirty="0" err="1"/>
              <a:t>schrijven</a:t>
            </a:r>
            <a:r>
              <a:rPr lang="de-DE" dirty="0"/>
              <a:t> van </a:t>
            </a:r>
            <a:r>
              <a:rPr lang="de-DE" dirty="0" err="1"/>
              <a:t>een</a:t>
            </a:r>
            <a:r>
              <a:rPr lang="de-DE" dirty="0"/>
              <a:t> plan van </a:t>
            </a:r>
            <a:r>
              <a:rPr lang="de-DE" dirty="0" err="1"/>
              <a:t>aanpak</a:t>
            </a:r>
            <a:endParaRPr lang="de-DE" dirty="0"/>
          </a:p>
          <a:p>
            <a:pPr marL="0" indent="0">
              <a:buNone/>
            </a:pPr>
            <a:r>
              <a:rPr lang="de-DE" sz="1800" dirty="0"/>
              <a:t>40 min</a:t>
            </a:r>
            <a:r>
              <a:rPr lang="de-DE" dirty="0"/>
              <a:t>			</a:t>
            </a:r>
            <a:r>
              <a:rPr lang="de-DE" dirty="0" err="1"/>
              <a:t>Invloed</a:t>
            </a:r>
            <a:r>
              <a:rPr lang="de-DE" dirty="0"/>
              <a:t> van licht </a:t>
            </a:r>
            <a:r>
              <a:rPr lang="de-DE" dirty="0" err="1"/>
              <a:t>op</a:t>
            </a:r>
            <a:r>
              <a:rPr lang="de-DE" dirty="0"/>
              <a:t> de mens</a:t>
            </a:r>
          </a:p>
          <a:p>
            <a:pPr marL="0" indent="0">
              <a:buNone/>
            </a:pPr>
            <a:endParaRPr lang="de-DE" dirty="0"/>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8710F-5206-4D1D-BAB9-4AEEB794EBDB}"/>
              </a:ext>
            </a:extLst>
          </p:cNvPr>
          <p:cNvSpPr>
            <a:spLocks noGrp="1"/>
          </p:cNvSpPr>
          <p:nvPr>
            <p:ph type="title"/>
          </p:nvPr>
        </p:nvSpPr>
        <p:spPr/>
        <p:txBody>
          <a:bodyPr/>
          <a:lstStyle/>
          <a:p>
            <a:r>
              <a:rPr lang="nl-NL" dirty="0"/>
              <a:t>4.0 leerdoelen</a:t>
            </a:r>
          </a:p>
        </p:txBody>
      </p:sp>
      <p:sp>
        <p:nvSpPr>
          <p:cNvPr id="3" name="Tijdelijke aanduiding voor inhoud 2">
            <a:extLst>
              <a:ext uri="{FF2B5EF4-FFF2-40B4-BE49-F238E27FC236}">
                <a16:creationId xmlns:a16="http://schemas.microsoft.com/office/drawing/2014/main" id="{602A10D0-862C-4032-9207-DE1CF5097F63}"/>
              </a:ext>
            </a:extLst>
          </p:cNvPr>
          <p:cNvSpPr>
            <a:spLocks noGrp="1"/>
          </p:cNvSpPr>
          <p:nvPr>
            <p:ph idx="1"/>
          </p:nvPr>
        </p:nvSpPr>
        <p:spPr/>
        <p:txBody>
          <a:bodyPr/>
          <a:lstStyle/>
          <a:p>
            <a:r>
              <a:rPr lang="nl-NL" dirty="0"/>
              <a:t>Onderzoekenhouding </a:t>
            </a:r>
          </a:p>
          <a:p>
            <a:r>
              <a:rPr lang="nl-NL" dirty="0"/>
              <a:t>Maakt kennis met de normen van werkverlichting</a:t>
            </a:r>
          </a:p>
          <a:p>
            <a:r>
              <a:rPr lang="nl-NL" dirty="0"/>
              <a:t>Kan uitleggen dat verlichting invloed heeft op de mens</a:t>
            </a:r>
          </a:p>
          <a:p>
            <a:r>
              <a:rPr lang="nl-NL" dirty="0"/>
              <a:t>Kan een plan van aanpak schrijven</a:t>
            </a:r>
          </a:p>
          <a:p>
            <a:r>
              <a:rPr lang="nl-NL" dirty="0"/>
              <a:t>Presenteren</a:t>
            </a:r>
          </a:p>
          <a:p>
            <a:pPr marL="457200" lvl="1" indent="0">
              <a:buNone/>
            </a:pPr>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F4B46FE5-8AFB-4AC2-990C-950093282495}"/>
              </a:ext>
            </a:extLst>
          </p:cNvPr>
          <p:cNvSpPr>
            <a:spLocks noGrp="1"/>
          </p:cNvSpPr>
          <p:nvPr>
            <p:ph type="sldNum" sz="quarter" idx="12"/>
          </p:nvPr>
        </p:nvSpPr>
        <p:spPr/>
        <p:txBody>
          <a:bodyPr/>
          <a:lstStyle/>
          <a:p>
            <a:fld id="{633BDA97-E250-46D3-B602-CD2A4F0CDE63}" type="slidenum">
              <a:rPr lang="de-DE" smtClean="0"/>
              <a:pPr/>
              <a:t>3</a:t>
            </a:fld>
            <a:endParaRPr lang="de-DE" dirty="0"/>
          </a:p>
        </p:txBody>
      </p:sp>
    </p:spTree>
    <p:extLst>
      <p:ext uri="{BB962C8B-B14F-4D97-AF65-F5344CB8AC3E}">
        <p14:creationId xmlns:p14="http://schemas.microsoft.com/office/powerpoint/2010/main" val="29410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p:txBody>
          <a:bodyPr/>
          <a:lstStyle/>
          <a:p>
            <a:r>
              <a:rPr lang="nl-NL" dirty="0"/>
              <a:t>4.0 activiteiten</a:t>
            </a: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p:txBody>
          <a:bodyPr vert="horz" lIns="91440" tIns="45720" rIns="91440" bIns="45720" numCol="1" spcCol="360000" rtlCol="0" anchor="t">
            <a:normAutofit/>
          </a:bodyPr>
          <a:lstStyle/>
          <a:p>
            <a:r>
              <a:rPr lang="nl-NL" dirty="0"/>
              <a:t>Schrijven van een </a:t>
            </a:r>
            <a:r>
              <a:rPr lang="nl-NL" dirty="0" err="1"/>
              <a:t>PvA</a:t>
            </a:r>
            <a:endParaRPr lang="nl-NL" dirty="0"/>
          </a:p>
          <a:p>
            <a:r>
              <a:rPr lang="nl-NL" dirty="0">
                <a:latin typeface="Franklin Gothic Book"/>
              </a:rPr>
              <a:t>Presenteren </a:t>
            </a:r>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p:txBody>
          <a:bodyPr/>
          <a:lstStyle/>
          <a:p>
            <a:fld id="{633BDA97-E250-46D3-B602-CD2A4F0CDE63}" type="slidenum">
              <a:rPr lang="de-DE" smtClean="0"/>
              <a:pPr/>
              <a:t>4</a:t>
            </a:fld>
            <a:endParaRPr lang="de-DE" dirty="0"/>
          </a:p>
        </p:txBody>
      </p:sp>
    </p:spTree>
    <p:extLst>
      <p:ext uri="{BB962C8B-B14F-4D97-AF65-F5344CB8AC3E}">
        <p14:creationId xmlns:p14="http://schemas.microsoft.com/office/powerpoint/2010/main" val="20058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950976" y="700186"/>
            <a:ext cx="5374494" cy="1188720"/>
          </a:xfrm>
        </p:spPr>
        <p:txBody>
          <a:bodyPr anchor="ctr">
            <a:normAutofit/>
          </a:bodyPr>
          <a:lstStyle/>
          <a:p>
            <a:r>
              <a:rPr lang="nl-NL" sz="2400" dirty="0">
                <a:solidFill>
                  <a:schemeClr val="bg1"/>
                </a:solidFill>
                <a:latin typeface="Franklin Gothic Demi"/>
              </a:rPr>
              <a:t>4.1 Basisverlichting</a:t>
            </a:r>
            <a:endParaRPr lang="en-US" sz="2400" dirty="0">
              <a:solidFill>
                <a:schemeClr val="bg1"/>
              </a:solidFill>
            </a:endParaRPr>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950976" y="2066544"/>
            <a:ext cx="5374494" cy="3788346"/>
          </a:xfrm>
        </p:spPr>
        <p:txBody>
          <a:bodyPr>
            <a:normAutofit/>
          </a:bodyPr>
          <a:lstStyle/>
          <a:p>
            <a:r>
              <a:rPr lang="nl-NL" sz="2200">
                <a:solidFill>
                  <a:schemeClr val="bg1"/>
                </a:solidFill>
              </a:rPr>
              <a:t>Jaren 40 door David L. MacAdam (standaard) 7 punt schaal ontwikkeld</a:t>
            </a:r>
          </a:p>
          <a:p>
            <a:r>
              <a:rPr lang="nl-NL" sz="2200">
                <a:solidFill>
                  <a:schemeClr val="bg1"/>
                </a:solidFill>
              </a:rPr>
              <a:t>MacAdam Steps (SDCM) - Standard Deviation of Color Matching </a:t>
            </a:r>
          </a:p>
          <a:p>
            <a:r>
              <a:rPr lang="nl-NL" sz="2200">
                <a:solidFill>
                  <a:schemeClr val="bg1"/>
                </a:solidFill>
              </a:rPr>
              <a:t>Voor kwaliteit van LED verlichting</a:t>
            </a:r>
          </a:p>
          <a:p>
            <a:r>
              <a:rPr lang="nl-NL" sz="2200">
                <a:solidFill>
                  <a:schemeClr val="bg1"/>
                </a:solidFill>
              </a:rPr>
              <a:t>Hoe hoger de kleurafwijking hoe hoger is ook het SDCM getal.</a:t>
            </a:r>
          </a:p>
        </p:txBody>
      </p:sp>
      <p:pic>
        <p:nvPicPr>
          <p:cNvPr id="5" name="Afbeelding 4">
            <a:extLst>
              <a:ext uri="{FF2B5EF4-FFF2-40B4-BE49-F238E27FC236}">
                <a16:creationId xmlns:a16="http://schemas.microsoft.com/office/drawing/2014/main" id="{4EF5FD37-EBDB-43C1-BBCE-B83DD8ECF639}"/>
              </a:ext>
            </a:extLst>
          </p:cNvPr>
          <p:cNvPicPr>
            <a:picLocks noChangeAspect="1"/>
          </p:cNvPicPr>
          <p:nvPr/>
        </p:nvPicPr>
        <p:blipFill>
          <a:blip r:embed="rId2"/>
          <a:stretch>
            <a:fillRect/>
          </a:stretch>
        </p:blipFill>
        <p:spPr>
          <a:xfrm>
            <a:off x="6976486" y="365760"/>
            <a:ext cx="4572000" cy="2788920"/>
          </a:xfrm>
          <a:prstGeom prst="rect">
            <a:avLst/>
          </a:prstGeom>
        </p:spPr>
      </p:pic>
      <p:pic>
        <p:nvPicPr>
          <p:cNvPr id="6" name="Afbeelding 5">
            <a:extLst>
              <a:ext uri="{FF2B5EF4-FFF2-40B4-BE49-F238E27FC236}">
                <a16:creationId xmlns:a16="http://schemas.microsoft.com/office/drawing/2014/main" id="{A72D081B-6C33-4F85-909F-7E5854822DD3}"/>
              </a:ext>
            </a:extLst>
          </p:cNvPr>
          <p:cNvPicPr>
            <a:picLocks noChangeAspect="1"/>
          </p:cNvPicPr>
          <p:nvPr/>
        </p:nvPicPr>
        <p:blipFill rotWithShape="1">
          <a:blip r:embed="rId3"/>
          <a:srcRect r="24600"/>
          <a:stretch/>
        </p:blipFill>
        <p:spPr>
          <a:xfrm>
            <a:off x="6902559" y="3585901"/>
            <a:ext cx="4645927" cy="1756076"/>
          </a:xfrm>
          <a:prstGeom prst="rect">
            <a:avLst/>
          </a:prstGeom>
        </p:spPr>
      </p:pic>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5</a:t>
            </a:fld>
            <a:endParaRPr lang="de-DE"/>
          </a:p>
        </p:txBody>
      </p:sp>
      <p:pic>
        <p:nvPicPr>
          <p:cNvPr id="7" name="Afbeelding 6">
            <a:extLst>
              <a:ext uri="{FF2B5EF4-FFF2-40B4-BE49-F238E27FC236}">
                <a16:creationId xmlns:a16="http://schemas.microsoft.com/office/drawing/2014/main" id="{7994A338-C84D-4A69-8434-44B5F0749492}"/>
              </a:ext>
            </a:extLst>
          </p:cNvPr>
          <p:cNvPicPr>
            <a:picLocks noChangeAspect="1"/>
          </p:cNvPicPr>
          <p:nvPr/>
        </p:nvPicPr>
        <p:blipFill>
          <a:blip r:embed="rId4"/>
          <a:stretch>
            <a:fillRect/>
          </a:stretch>
        </p:blipFill>
        <p:spPr>
          <a:xfrm>
            <a:off x="6976486" y="1504512"/>
            <a:ext cx="1404343" cy="1650168"/>
          </a:xfrm>
          <a:prstGeom prst="rect">
            <a:avLst/>
          </a:prstGeom>
        </p:spPr>
      </p:pic>
    </p:spTree>
    <p:extLst>
      <p:ext uri="{BB962C8B-B14F-4D97-AF65-F5344CB8AC3E}">
        <p14:creationId xmlns:p14="http://schemas.microsoft.com/office/powerpoint/2010/main" val="106249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93165-A26E-4809-970B-C71C8F12C631}"/>
              </a:ext>
            </a:extLst>
          </p:cNvPr>
          <p:cNvSpPr>
            <a:spLocks noGrp="1"/>
          </p:cNvSpPr>
          <p:nvPr>
            <p:ph type="title"/>
          </p:nvPr>
        </p:nvSpPr>
        <p:spPr/>
        <p:txBody>
          <a:bodyPr/>
          <a:lstStyle/>
          <a:p>
            <a:r>
              <a:rPr lang="nl-NL" dirty="0"/>
              <a:t>4.1 Basisverlichting</a:t>
            </a:r>
          </a:p>
        </p:txBody>
      </p:sp>
      <p:sp>
        <p:nvSpPr>
          <p:cNvPr id="3" name="Tijdelijke aanduiding voor inhoud 2">
            <a:extLst>
              <a:ext uri="{FF2B5EF4-FFF2-40B4-BE49-F238E27FC236}">
                <a16:creationId xmlns:a16="http://schemas.microsoft.com/office/drawing/2014/main" id="{89F5F6D1-CA95-4F62-BC29-1FFB95B946EE}"/>
              </a:ext>
            </a:extLst>
          </p:cNvPr>
          <p:cNvSpPr>
            <a:spLocks noGrp="1"/>
          </p:cNvSpPr>
          <p:nvPr>
            <p:ph idx="1"/>
          </p:nvPr>
        </p:nvSpPr>
        <p:spPr/>
        <p:txBody>
          <a:bodyPr/>
          <a:lstStyle/>
          <a:p>
            <a:r>
              <a:rPr lang="nl-NL" dirty="0"/>
              <a:t>LB-</a:t>
            </a:r>
            <a:r>
              <a:rPr lang="nl-NL" dirty="0" err="1"/>
              <a:t>Nomering</a:t>
            </a:r>
            <a:endParaRPr lang="nl-NL" dirty="0"/>
          </a:p>
          <a:p>
            <a:r>
              <a:rPr lang="nl-NL" dirty="0"/>
              <a:t>Fabrikant geeft aan dat een lichtbron een levensduur heeft van 50.000 uur bij L70B50</a:t>
            </a:r>
          </a:p>
          <a:p>
            <a:r>
              <a:rPr lang="nl-NL" dirty="0"/>
              <a:t>Dit betekent dat na 50.000 branduren de lichtopbrengst teruggelopen is naar 70% van de originele waarde en bij 50 % van de geïnstalleerde </a:t>
            </a:r>
            <a:r>
              <a:rPr lang="nl-NL" dirty="0" err="1"/>
              <a:t>LEDs</a:t>
            </a:r>
            <a:r>
              <a:rPr lang="nl-NL" dirty="0"/>
              <a:t> kan de lichtopbrengst zelfs nog minder zijn.</a:t>
            </a:r>
          </a:p>
          <a:p>
            <a:r>
              <a:rPr lang="nl-NL" dirty="0"/>
              <a:t>LBC-</a:t>
            </a:r>
            <a:r>
              <a:rPr lang="nl-NL" dirty="0" err="1"/>
              <a:t>Nomering</a:t>
            </a:r>
            <a:r>
              <a:rPr lang="nl-NL" dirty="0"/>
              <a:t>: C staat voor uitvalpercentage (hoe lager dit getal hoe beter)</a:t>
            </a:r>
          </a:p>
          <a:p>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C8955BA1-6520-40CF-A69F-1747F772847A}"/>
              </a:ext>
            </a:extLst>
          </p:cNvPr>
          <p:cNvSpPr>
            <a:spLocks noGrp="1"/>
          </p:cNvSpPr>
          <p:nvPr>
            <p:ph type="sldNum" sz="quarter" idx="12"/>
          </p:nvPr>
        </p:nvSpPr>
        <p:spPr/>
        <p:txBody>
          <a:bodyPr/>
          <a:lstStyle/>
          <a:p>
            <a:fld id="{633BDA97-E250-46D3-B602-CD2A4F0CDE63}" type="slidenum">
              <a:rPr lang="de-DE" smtClean="0"/>
              <a:pPr/>
              <a:t>6</a:t>
            </a:fld>
            <a:endParaRPr lang="de-DE" dirty="0"/>
          </a:p>
        </p:txBody>
      </p:sp>
    </p:spTree>
    <p:extLst>
      <p:ext uri="{BB962C8B-B14F-4D97-AF65-F5344CB8AC3E}">
        <p14:creationId xmlns:p14="http://schemas.microsoft.com/office/powerpoint/2010/main" val="95369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85639-906E-42BA-901E-016C20F427D3}"/>
              </a:ext>
            </a:extLst>
          </p:cNvPr>
          <p:cNvSpPr>
            <a:spLocks noGrp="1"/>
          </p:cNvSpPr>
          <p:nvPr>
            <p:ph type="title"/>
          </p:nvPr>
        </p:nvSpPr>
        <p:spPr/>
        <p:txBody>
          <a:bodyPr/>
          <a:lstStyle/>
          <a:p>
            <a:r>
              <a:rPr lang="nl-NL" dirty="0"/>
              <a:t>4.1 Basisverlichting</a:t>
            </a:r>
          </a:p>
        </p:txBody>
      </p:sp>
      <p:sp>
        <p:nvSpPr>
          <p:cNvPr id="3" name="Tijdelijke aanduiding voor inhoud 2">
            <a:extLst>
              <a:ext uri="{FF2B5EF4-FFF2-40B4-BE49-F238E27FC236}">
                <a16:creationId xmlns:a16="http://schemas.microsoft.com/office/drawing/2014/main" id="{F832A797-7C49-430F-A257-8C941978AA02}"/>
              </a:ext>
            </a:extLst>
          </p:cNvPr>
          <p:cNvSpPr>
            <a:spLocks noGrp="1"/>
          </p:cNvSpPr>
          <p:nvPr>
            <p:ph idx="1"/>
          </p:nvPr>
        </p:nvSpPr>
        <p:spPr/>
        <p:txBody>
          <a:bodyPr/>
          <a:lstStyle/>
          <a:p>
            <a:r>
              <a:rPr lang="nl-NL" dirty="0"/>
              <a:t>LED verlichting werkt het beste op een schone groep?</a:t>
            </a:r>
          </a:p>
          <a:p>
            <a:r>
              <a:rPr lang="nl-NL" dirty="0"/>
              <a:t>Daarmee wordt bedoeld dat er alleen LED verlichting zit en verder geen ander elektrische aansluitingen</a:t>
            </a:r>
          </a:p>
        </p:txBody>
      </p:sp>
      <p:sp>
        <p:nvSpPr>
          <p:cNvPr id="4" name="Tijdelijke aanduiding voor dianummer 3">
            <a:extLst>
              <a:ext uri="{FF2B5EF4-FFF2-40B4-BE49-F238E27FC236}">
                <a16:creationId xmlns:a16="http://schemas.microsoft.com/office/drawing/2014/main" id="{8D0B39B9-1912-4FA4-9DC8-207AB94730B4}"/>
              </a:ext>
            </a:extLst>
          </p:cNvPr>
          <p:cNvSpPr>
            <a:spLocks noGrp="1"/>
          </p:cNvSpPr>
          <p:nvPr>
            <p:ph type="sldNum" sz="quarter" idx="12"/>
          </p:nvPr>
        </p:nvSpPr>
        <p:spPr/>
        <p:txBody>
          <a:bodyPr/>
          <a:lstStyle/>
          <a:p>
            <a:fld id="{633BDA97-E250-46D3-B602-CD2A4F0CDE63}" type="slidenum">
              <a:rPr lang="de-DE" smtClean="0"/>
              <a:pPr/>
              <a:t>7</a:t>
            </a:fld>
            <a:endParaRPr lang="de-DE" dirty="0"/>
          </a:p>
        </p:txBody>
      </p:sp>
    </p:spTree>
    <p:extLst>
      <p:ext uri="{BB962C8B-B14F-4D97-AF65-F5344CB8AC3E}">
        <p14:creationId xmlns:p14="http://schemas.microsoft.com/office/powerpoint/2010/main" val="141636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A0571-220D-48A8-9C06-F5B3B8271843}"/>
              </a:ext>
            </a:extLst>
          </p:cNvPr>
          <p:cNvSpPr>
            <a:spLocks noGrp="1"/>
          </p:cNvSpPr>
          <p:nvPr>
            <p:ph type="title"/>
          </p:nvPr>
        </p:nvSpPr>
        <p:spPr/>
        <p:txBody>
          <a:bodyPr/>
          <a:lstStyle/>
          <a:p>
            <a:r>
              <a:rPr lang="nl-NL" dirty="0"/>
              <a:t>4.1 Basisverlichting</a:t>
            </a:r>
          </a:p>
        </p:txBody>
      </p:sp>
      <p:sp>
        <p:nvSpPr>
          <p:cNvPr id="3" name="Tijdelijke aanduiding voor inhoud 2">
            <a:extLst>
              <a:ext uri="{FF2B5EF4-FFF2-40B4-BE49-F238E27FC236}">
                <a16:creationId xmlns:a16="http://schemas.microsoft.com/office/drawing/2014/main" id="{0F3ECBCD-90FC-4A71-93F3-5E9A30EA7D37}"/>
              </a:ext>
            </a:extLst>
          </p:cNvPr>
          <p:cNvSpPr>
            <a:spLocks noGrp="1"/>
          </p:cNvSpPr>
          <p:nvPr>
            <p:ph idx="1"/>
          </p:nvPr>
        </p:nvSpPr>
        <p:spPr/>
        <p:txBody>
          <a:bodyPr/>
          <a:lstStyle/>
          <a:p>
            <a:r>
              <a:rPr lang="nl-NL" dirty="0"/>
              <a:t>URG-Waarde</a:t>
            </a:r>
          </a:p>
          <a:p>
            <a:r>
              <a:rPr lang="nl-NL" dirty="0" err="1"/>
              <a:t>Unified</a:t>
            </a:r>
            <a:r>
              <a:rPr lang="nl-NL" dirty="0"/>
              <a:t> </a:t>
            </a:r>
            <a:r>
              <a:rPr lang="nl-NL" dirty="0" err="1"/>
              <a:t>Glare</a:t>
            </a:r>
            <a:r>
              <a:rPr lang="nl-NL" dirty="0"/>
              <a:t> Rating</a:t>
            </a:r>
          </a:p>
          <a:p>
            <a:r>
              <a:rPr lang="nl-NL" dirty="0"/>
              <a:t>Geeft de mate van verblinding aan</a:t>
            </a:r>
          </a:p>
          <a:p>
            <a:r>
              <a:rPr lang="nl-NL" dirty="0"/>
              <a:t>Hoe lage de waarde hoe minder lichthinder gebruikers ervaren</a:t>
            </a:r>
          </a:p>
          <a:p>
            <a:r>
              <a:rPr lang="nl-NL" dirty="0" err="1"/>
              <a:t>Gemidd</a:t>
            </a:r>
            <a:r>
              <a:rPr lang="nl-NL" dirty="0"/>
              <a:t>. Ligt deze waarde tussen de 15-30</a:t>
            </a:r>
          </a:p>
          <a:p>
            <a:r>
              <a:rPr lang="nl-NL" dirty="0"/>
              <a:t>Conform NEN-EN12464-1 voldoen</a:t>
            </a:r>
          </a:p>
        </p:txBody>
      </p:sp>
      <p:sp>
        <p:nvSpPr>
          <p:cNvPr id="4" name="Tijdelijke aanduiding voor dianummer 3">
            <a:extLst>
              <a:ext uri="{FF2B5EF4-FFF2-40B4-BE49-F238E27FC236}">
                <a16:creationId xmlns:a16="http://schemas.microsoft.com/office/drawing/2014/main" id="{99EAA986-DD67-434F-AFE0-8A4082FA244F}"/>
              </a:ext>
            </a:extLst>
          </p:cNvPr>
          <p:cNvSpPr>
            <a:spLocks noGrp="1"/>
          </p:cNvSpPr>
          <p:nvPr>
            <p:ph type="sldNum" sz="quarter" idx="12"/>
          </p:nvPr>
        </p:nvSpPr>
        <p:spPr/>
        <p:txBody>
          <a:bodyPr/>
          <a:lstStyle/>
          <a:p>
            <a:fld id="{633BDA97-E250-46D3-B602-CD2A4F0CDE63}" type="slidenum">
              <a:rPr lang="de-DE" smtClean="0"/>
              <a:pPr/>
              <a:t>8</a:t>
            </a:fld>
            <a:endParaRPr lang="de-DE" dirty="0"/>
          </a:p>
        </p:txBody>
      </p:sp>
      <p:pic>
        <p:nvPicPr>
          <p:cNvPr id="5" name="Afbeelding 4">
            <a:extLst>
              <a:ext uri="{FF2B5EF4-FFF2-40B4-BE49-F238E27FC236}">
                <a16:creationId xmlns:a16="http://schemas.microsoft.com/office/drawing/2014/main" id="{137176E4-3F98-44E2-87A4-19C1F0B4E824}"/>
              </a:ext>
            </a:extLst>
          </p:cNvPr>
          <p:cNvPicPr>
            <a:picLocks noChangeAspect="1"/>
          </p:cNvPicPr>
          <p:nvPr/>
        </p:nvPicPr>
        <p:blipFill>
          <a:blip r:embed="rId2"/>
          <a:stretch>
            <a:fillRect/>
          </a:stretch>
        </p:blipFill>
        <p:spPr>
          <a:xfrm>
            <a:off x="6435090" y="749617"/>
            <a:ext cx="4762500" cy="1514475"/>
          </a:xfrm>
          <a:prstGeom prst="rect">
            <a:avLst/>
          </a:prstGeom>
        </p:spPr>
      </p:pic>
    </p:spTree>
    <p:extLst>
      <p:ext uri="{BB962C8B-B14F-4D97-AF65-F5344CB8AC3E}">
        <p14:creationId xmlns:p14="http://schemas.microsoft.com/office/powerpoint/2010/main" val="162767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C3B233D-5609-4B49-BEA4-9C3D25C461BD}"/>
              </a:ext>
            </a:extLst>
          </p:cNvPr>
          <p:cNvSpPr>
            <a:spLocks noGrp="1"/>
          </p:cNvSpPr>
          <p:nvPr>
            <p:ph type="title"/>
          </p:nvPr>
        </p:nvSpPr>
        <p:spPr>
          <a:xfrm>
            <a:off x="645161" y="156417"/>
            <a:ext cx="3363974" cy="1607060"/>
          </a:xfrm>
          <a:noFill/>
          <a:ln w="19050">
            <a:solidFill>
              <a:schemeClr val="tx1"/>
            </a:solidFill>
          </a:ln>
        </p:spPr>
        <p:txBody>
          <a:bodyPr wrap="square" anchor="ctr">
            <a:normAutofit/>
          </a:bodyPr>
          <a:lstStyle/>
          <a:p>
            <a:pPr algn="ctr"/>
            <a:r>
              <a:rPr lang="en-US" sz="2800" dirty="0"/>
              <a:t>4.1 </a:t>
            </a:r>
            <a:r>
              <a:rPr lang="en-US" sz="2800" dirty="0" err="1"/>
              <a:t>Basisverlichting</a:t>
            </a:r>
            <a:endParaRPr lang="nl-NL" sz="2800" dirty="0"/>
          </a:p>
        </p:txBody>
      </p:sp>
      <p:sp>
        <p:nvSpPr>
          <p:cNvPr id="3" name="Tijdelijke aanduiding voor inhoud 2">
            <a:extLst>
              <a:ext uri="{FF2B5EF4-FFF2-40B4-BE49-F238E27FC236}">
                <a16:creationId xmlns:a16="http://schemas.microsoft.com/office/drawing/2014/main" id="{68D2C7F6-F2D9-4D42-A01E-10942AF5E5AA}"/>
              </a:ext>
            </a:extLst>
          </p:cNvPr>
          <p:cNvSpPr>
            <a:spLocks noGrp="1"/>
          </p:cNvSpPr>
          <p:nvPr>
            <p:ph idx="1"/>
          </p:nvPr>
        </p:nvSpPr>
        <p:spPr>
          <a:xfrm>
            <a:off x="177282" y="1919894"/>
            <a:ext cx="4108968" cy="4801581"/>
          </a:xfrm>
        </p:spPr>
        <p:txBody>
          <a:bodyPr>
            <a:normAutofit fontScale="92500" lnSpcReduction="10000"/>
          </a:bodyPr>
          <a:lstStyle/>
          <a:p>
            <a:r>
              <a:rPr lang="nl-NL" sz="1600" dirty="0"/>
              <a:t>Verlichtingsregelingen</a:t>
            </a:r>
          </a:p>
          <a:p>
            <a:pPr lvl="1"/>
            <a:r>
              <a:rPr lang="nl-NL" sz="1600" dirty="0"/>
              <a:t>Dimregelingen</a:t>
            </a:r>
          </a:p>
          <a:p>
            <a:pPr lvl="2"/>
            <a:r>
              <a:rPr lang="nl-NL" sz="1600" dirty="0"/>
              <a:t>Regelbare weerstandsmethode</a:t>
            </a:r>
          </a:p>
          <a:p>
            <a:pPr lvl="2"/>
            <a:r>
              <a:rPr lang="nl-NL" sz="1600" dirty="0"/>
              <a:t>Potentiometerschakeling</a:t>
            </a:r>
          </a:p>
          <a:p>
            <a:pPr lvl="2"/>
            <a:r>
              <a:rPr lang="nl-NL" sz="1600" dirty="0"/>
              <a:t>Spanningsregeling</a:t>
            </a:r>
          </a:p>
          <a:p>
            <a:pPr lvl="2"/>
            <a:r>
              <a:rPr lang="nl-NL" sz="1600" dirty="0"/>
              <a:t>Regeling met fase aan- en afsnijding</a:t>
            </a:r>
          </a:p>
          <a:p>
            <a:pPr lvl="2"/>
            <a:r>
              <a:rPr lang="nl-NL" sz="1600" dirty="0"/>
              <a:t>PWM LED </a:t>
            </a:r>
            <a:r>
              <a:rPr lang="nl-NL" sz="1600" dirty="0" err="1"/>
              <a:t>pulsdimmer</a:t>
            </a:r>
            <a:endParaRPr lang="nl-NL" sz="1600" dirty="0"/>
          </a:p>
          <a:p>
            <a:pPr lvl="1"/>
            <a:r>
              <a:rPr lang="nl-NL" sz="1600" dirty="0"/>
              <a:t>Ergonomische verlichtingsregelingen</a:t>
            </a:r>
          </a:p>
          <a:p>
            <a:pPr lvl="1"/>
            <a:r>
              <a:rPr lang="nl-NL" sz="1600" dirty="0"/>
              <a:t>Aanwezigheidsmelding</a:t>
            </a:r>
          </a:p>
          <a:p>
            <a:pPr lvl="1"/>
            <a:r>
              <a:rPr lang="nl-NL" sz="1600" dirty="0"/>
              <a:t>Afwezigheidsmelding</a:t>
            </a:r>
          </a:p>
          <a:p>
            <a:pPr lvl="1"/>
            <a:r>
              <a:rPr lang="nl-NL" sz="1600" dirty="0" err="1"/>
              <a:t>Geluidgestuurderegelingen</a:t>
            </a:r>
            <a:endParaRPr lang="nl-NL" sz="1600" dirty="0"/>
          </a:p>
          <a:p>
            <a:pPr lvl="1"/>
            <a:r>
              <a:rPr lang="nl-NL" sz="1600" dirty="0" err="1"/>
              <a:t>Webbased</a:t>
            </a:r>
            <a:r>
              <a:rPr lang="nl-NL" sz="1600" dirty="0"/>
              <a:t> </a:t>
            </a:r>
            <a:r>
              <a:rPr lang="nl-NL" sz="1600" dirty="0" err="1"/>
              <a:t>besturingesytemen</a:t>
            </a:r>
            <a:endParaRPr lang="nl-NL" sz="1600" dirty="0"/>
          </a:p>
          <a:p>
            <a:pPr lvl="2"/>
            <a:r>
              <a:rPr lang="nl-NL" sz="1200" dirty="0" err="1"/>
              <a:t>Zigbee</a:t>
            </a:r>
            <a:endParaRPr lang="nl-NL" sz="1200" dirty="0"/>
          </a:p>
          <a:p>
            <a:pPr lvl="2"/>
            <a:r>
              <a:rPr lang="nl-NL" sz="1200" dirty="0" err="1"/>
              <a:t>EnOcean</a:t>
            </a:r>
            <a:endParaRPr lang="nl-NL" sz="1200" dirty="0"/>
          </a:p>
          <a:p>
            <a:pPr lvl="1"/>
            <a:r>
              <a:rPr lang="nl-NL" sz="1600" dirty="0"/>
              <a:t>LMS Lichtmanagementsysteem</a:t>
            </a:r>
          </a:p>
          <a:p>
            <a:pPr lvl="2"/>
            <a:r>
              <a:rPr lang="nl-NL" sz="1200" dirty="0"/>
              <a:t>Dali</a:t>
            </a:r>
          </a:p>
          <a:p>
            <a:pPr lvl="1"/>
            <a:r>
              <a:rPr lang="nl-NL" sz="1600" dirty="0"/>
              <a:t>Internet of </a:t>
            </a:r>
            <a:r>
              <a:rPr lang="nl-NL" sz="1600" dirty="0" err="1"/>
              <a:t>things</a:t>
            </a:r>
            <a:endParaRPr lang="nl-NL" sz="1600" dirty="0"/>
          </a:p>
          <a:p>
            <a:pPr lvl="2"/>
            <a:r>
              <a:rPr lang="nl-NL" sz="1200" dirty="0"/>
              <a:t>People </a:t>
            </a:r>
            <a:r>
              <a:rPr lang="nl-NL" sz="1200" dirty="0" err="1"/>
              <a:t>counting</a:t>
            </a:r>
            <a:r>
              <a:rPr lang="nl-NL" sz="1200" dirty="0"/>
              <a:t> systemen</a:t>
            </a:r>
          </a:p>
          <a:p>
            <a:pPr lvl="1"/>
            <a:endParaRPr lang="nl-NL" sz="1100" dirty="0"/>
          </a:p>
        </p:txBody>
      </p:sp>
      <p:pic>
        <p:nvPicPr>
          <p:cNvPr id="5" name="Afbeelding 4">
            <a:extLst>
              <a:ext uri="{FF2B5EF4-FFF2-40B4-BE49-F238E27FC236}">
                <a16:creationId xmlns:a16="http://schemas.microsoft.com/office/drawing/2014/main" id="{1F62B5CD-E253-444A-8382-D73E6B07F01D}"/>
              </a:ext>
            </a:extLst>
          </p:cNvPr>
          <p:cNvPicPr>
            <a:picLocks noChangeAspect="1"/>
          </p:cNvPicPr>
          <p:nvPr/>
        </p:nvPicPr>
        <p:blipFill>
          <a:blip r:embed="rId2"/>
          <a:stretch>
            <a:fillRect/>
          </a:stretch>
        </p:blipFill>
        <p:spPr>
          <a:xfrm>
            <a:off x="5103454" y="959947"/>
            <a:ext cx="6250769" cy="2469053"/>
          </a:xfrm>
          <a:prstGeom prst="rect">
            <a:avLst/>
          </a:prstGeom>
        </p:spPr>
      </p:pic>
      <p:sp>
        <p:nvSpPr>
          <p:cNvPr id="4" name="Tijdelijke aanduiding voor dianummer 3">
            <a:extLst>
              <a:ext uri="{FF2B5EF4-FFF2-40B4-BE49-F238E27FC236}">
                <a16:creationId xmlns:a16="http://schemas.microsoft.com/office/drawing/2014/main" id="{F9E73EA6-8F0C-47D9-AE52-B4DC3A2093B2}"/>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9</a:t>
            </a:fld>
            <a:endParaRPr lang="de-DE"/>
          </a:p>
        </p:txBody>
      </p:sp>
    </p:spTree>
    <p:extLst>
      <p:ext uri="{BB962C8B-B14F-4D97-AF65-F5344CB8AC3E}">
        <p14:creationId xmlns:p14="http://schemas.microsoft.com/office/powerpoint/2010/main" val="38047075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29A35B-F9F7-4240-8C51-8D1D0975F4A9}">
  <ds:schemaRefs>
    <ds:schemaRef ds:uri="http://schemas.microsoft.com/sharepoint/v3/contenttype/forms"/>
  </ds:schemaRefs>
</ds:datastoreItem>
</file>

<file path=customXml/itemProps3.xml><?xml version="1.0" encoding="utf-8"?>
<ds:datastoreItem xmlns:ds="http://schemas.openxmlformats.org/officeDocument/2006/customXml" ds:itemID="{44EA5E0A-8C64-49DD-8843-CD7CD29DD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a3d3d9-87fa-4f0f-87e0-697446d908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Breedbeeld</PresentationFormat>
  <Paragraphs>116</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Office</vt:lpstr>
      <vt:lpstr>Lighting</vt:lpstr>
      <vt:lpstr>4.0 Lesson 4  / energie zuinige verlichting</vt:lpstr>
      <vt:lpstr>4.0 leerdoelen</vt:lpstr>
      <vt:lpstr>4.0 activiteiten</vt:lpstr>
      <vt:lpstr>4.1 Basisverlichting</vt:lpstr>
      <vt:lpstr>4.1 Basisverlichting</vt:lpstr>
      <vt:lpstr>4.1 Basisverlichting</vt:lpstr>
      <vt:lpstr>4.1 Basisverlichting</vt:lpstr>
      <vt:lpstr>4.1 Basisverlichting</vt:lpstr>
      <vt:lpstr>4.1 Basisverlichting</vt:lpstr>
      <vt:lpstr>4.1 Basisverlichting</vt:lpstr>
      <vt:lpstr>4.1 Basisverlichting</vt:lpstr>
      <vt:lpstr>4.1 Normen werkverlichting</vt:lpstr>
      <vt:lpstr>4.1 Opdracht</vt:lpstr>
      <vt:lpstr>4.2 Opdracht: Plan van aanpak schrijven</vt:lpstr>
      <vt:lpstr>4.2 Presentatie</vt:lpstr>
      <vt:lpstr>Afsluiting</vt:lpstr>
      <vt:lpstr>Einde les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19</cp:revision>
  <dcterms:created xsi:type="dcterms:W3CDTF">2020-01-08T16:22:15Z</dcterms:created>
  <dcterms:modified xsi:type="dcterms:W3CDTF">2020-02-11T12:58:32Z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